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4"/>
    <p:sldMasterId id="2147483685" r:id="rId5"/>
    <p:sldMasterId id="2147483687" r:id="rId6"/>
  </p:sldMasterIdLst>
  <p:notesMasterIdLst>
    <p:notesMasterId r:id="rId30"/>
  </p:notesMasterIdLst>
  <p:handoutMasterIdLst>
    <p:handoutMasterId r:id="rId31"/>
  </p:handoutMasterIdLst>
  <p:sldIdLst>
    <p:sldId id="349" r:id="rId7"/>
    <p:sldId id="350" r:id="rId8"/>
    <p:sldId id="379" r:id="rId9"/>
    <p:sldId id="382" r:id="rId10"/>
    <p:sldId id="383" r:id="rId11"/>
    <p:sldId id="384" r:id="rId12"/>
    <p:sldId id="352" r:id="rId13"/>
    <p:sldId id="385" r:id="rId14"/>
    <p:sldId id="386" r:id="rId15"/>
    <p:sldId id="387" r:id="rId16"/>
    <p:sldId id="388" r:id="rId17"/>
    <p:sldId id="392" r:id="rId18"/>
    <p:sldId id="393" r:id="rId19"/>
    <p:sldId id="389" r:id="rId20"/>
    <p:sldId id="390" r:id="rId21"/>
    <p:sldId id="391" r:id="rId22"/>
    <p:sldId id="354" r:id="rId23"/>
    <p:sldId id="355" r:id="rId24"/>
    <p:sldId id="356" r:id="rId25"/>
    <p:sldId id="353" r:id="rId26"/>
    <p:sldId id="394" r:id="rId27"/>
    <p:sldId id="361" r:id="rId28"/>
    <p:sldId id="395" r:id="rId29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CC"/>
    <a:srgbClr val="09CBD5"/>
    <a:srgbClr val="FFFFFF"/>
    <a:srgbClr val="FDEE20"/>
    <a:srgbClr val="99CCFF"/>
    <a:srgbClr val="A3A3E0"/>
    <a:srgbClr val="6B6BD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9328" autoAdjust="0"/>
  </p:normalViewPr>
  <p:slideViewPr>
    <p:cSldViewPr>
      <p:cViewPr varScale="1">
        <p:scale>
          <a:sx n="102" d="100"/>
          <a:sy n="102" d="100"/>
        </p:scale>
        <p:origin x="87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5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6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3A2615-FAE2-4B6C-8F42-543DEDA09DF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E717C6-E488-45BD-BD6E-4224FD1B254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Project selection</a:t>
          </a:r>
        </a:p>
        <a:p>
          <a:r>
            <a:rPr lang="en-US" sz="1200" dirty="0"/>
            <a:t>Early coordination</a:t>
          </a:r>
        </a:p>
      </dgm:t>
    </dgm:pt>
    <dgm:pt modelId="{FD3798D3-5588-4BF6-B3FA-17644140F181}" type="parTrans" cxnId="{5CBCE7F5-9AC9-4813-A8F6-955646E51335}">
      <dgm:prSet/>
      <dgm:spPr/>
      <dgm:t>
        <a:bodyPr/>
        <a:lstStyle/>
        <a:p>
          <a:endParaRPr lang="en-US"/>
        </a:p>
      </dgm:t>
    </dgm:pt>
    <dgm:pt modelId="{819EB952-5A14-428B-A8B3-28B223CD4B51}" type="sibTrans" cxnId="{5CBCE7F5-9AC9-4813-A8F6-955646E5133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874BA8F7-1C5D-4687-B53B-19BD2DE17DD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Environmental phase begins</a:t>
          </a:r>
        </a:p>
        <a:p>
          <a:r>
            <a:rPr lang="en-US" sz="1200" dirty="0"/>
            <a:t> Purpose &amp; Need </a:t>
          </a:r>
        </a:p>
        <a:p>
          <a:r>
            <a:rPr lang="en-US" sz="1200" dirty="0"/>
            <a:t>Develop alternatives</a:t>
          </a:r>
        </a:p>
      </dgm:t>
    </dgm:pt>
    <dgm:pt modelId="{EE76E8A4-8DB1-42B5-AC4B-BD7AA17E8A8E}" type="parTrans" cxnId="{3098A04F-B15C-49C3-BDB8-27A58EDC4587}">
      <dgm:prSet/>
      <dgm:spPr/>
      <dgm:t>
        <a:bodyPr/>
        <a:lstStyle/>
        <a:p>
          <a:endParaRPr lang="en-US"/>
        </a:p>
      </dgm:t>
    </dgm:pt>
    <dgm:pt modelId="{5D7F67BC-B64D-4BAE-B5DF-6A6A57FF4703}" type="sibTrans" cxnId="{3098A04F-B15C-49C3-BDB8-27A58EDC4587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F37E401F-BEA7-4C06-9467-D9868D0B8E4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spc="-20" baseline="0" dirty="0"/>
            <a:t>Preliminary design phase </a:t>
          </a:r>
        </a:p>
        <a:p>
          <a:r>
            <a:rPr lang="en-US" sz="1200" spc="-20" baseline="0" dirty="0"/>
            <a:t>Release environmental document for public review and comment </a:t>
          </a:r>
        </a:p>
      </dgm:t>
    </dgm:pt>
    <dgm:pt modelId="{753B5655-441F-4C85-9EA5-89D89F2346BB}" type="parTrans" cxnId="{8D37CA97-D0A0-4B43-B9D4-2057223D70BE}">
      <dgm:prSet/>
      <dgm:spPr/>
      <dgm:t>
        <a:bodyPr/>
        <a:lstStyle/>
        <a:p>
          <a:endParaRPr lang="en-US"/>
        </a:p>
      </dgm:t>
    </dgm:pt>
    <dgm:pt modelId="{CDAA59DF-0140-431C-A4D5-892F1DF98DDF}" type="sibTrans" cxnId="{8D37CA97-D0A0-4B43-B9D4-2057223D70BE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744E2065-E961-4342-88CB-00798D6FD87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Additional work to finalize environmental document and project design </a:t>
          </a:r>
        </a:p>
      </dgm:t>
    </dgm:pt>
    <dgm:pt modelId="{4BA4F612-FB17-4629-A86B-A99532FC44AD}" type="parTrans" cxnId="{D5A70B02-3F81-4703-BA57-91F2F74DF165}">
      <dgm:prSet/>
      <dgm:spPr/>
      <dgm:t>
        <a:bodyPr/>
        <a:lstStyle/>
        <a:p>
          <a:endParaRPr lang="en-US"/>
        </a:p>
      </dgm:t>
    </dgm:pt>
    <dgm:pt modelId="{B19420DE-C13E-4B8D-9277-83D9BB622C69}" type="sibTrans" cxnId="{D5A70B02-3F81-4703-BA57-91F2F74DF16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A4377A7B-6ABF-4D12-8BAB-ECDBCAD2F5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Real estate acquisition</a:t>
          </a:r>
        </a:p>
        <a:p>
          <a:endParaRPr lang="en-US" sz="1200" dirty="0"/>
        </a:p>
        <a:p>
          <a:r>
            <a:rPr lang="en-US" sz="1200" dirty="0"/>
            <a:t>Construction   </a:t>
          </a:r>
        </a:p>
      </dgm:t>
    </dgm:pt>
    <dgm:pt modelId="{2765EBB3-C9BF-48B5-A84E-2A81B69275AF}" type="parTrans" cxnId="{73DF6CAA-475F-46AC-AF33-BD9A93FC69FA}">
      <dgm:prSet/>
      <dgm:spPr/>
      <dgm:t>
        <a:bodyPr/>
        <a:lstStyle/>
        <a:p>
          <a:endParaRPr lang="en-US"/>
        </a:p>
      </dgm:t>
    </dgm:pt>
    <dgm:pt modelId="{0E3BF46B-EF1B-4D9A-B01A-A0EB49995775}" type="sibTrans" cxnId="{73DF6CAA-475F-46AC-AF33-BD9A93FC69FA}">
      <dgm:prSet/>
      <dgm:spPr/>
      <dgm:t>
        <a:bodyPr/>
        <a:lstStyle/>
        <a:p>
          <a:endParaRPr lang="en-US"/>
        </a:p>
      </dgm:t>
    </dgm:pt>
    <dgm:pt modelId="{EBB34009-9C61-40A9-9E6B-F96D0236C823}" type="pres">
      <dgm:prSet presAssocID="{BE3A2615-FAE2-4B6C-8F42-543DEDA09DFB}" presName="diagram" presStyleCnt="0">
        <dgm:presLayoutVars>
          <dgm:dir/>
          <dgm:resizeHandles val="exact"/>
        </dgm:presLayoutVars>
      </dgm:prSet>
      <dgm:spPr/>
    </dgm:pt>
    <dgm:pt modelId="{E3B3C23D-C761-4994-9F17-4A689D638A47}" type="pres">
      <dgm:prSet presAssocID="{C4E717C6-E488-45BD-BD6E-4224FD1B2545}" presName="node" presStyleLbl="node1" presStyleIdx="0" presStyleCnt="5" custScaleY="183512">
        <dgm:presLayoutVars>
          <dgm:bulletEnabled val="1"/>
        </dgm:presLayoutVars>
      </dgm:prSet>
      <dgm:spPr/>
    </dgm:pt>
    <dgm:pt modelId="{E4069341-B3AF-4AC8-8F47-EB1F9A719FE0}" type="pres">
      <dgm:prSet presAssocID="{819EB952-5A14-428B-A8B3-28B223CD4B51}" presName="sibTrans" presStyleLbl="sibTrans2D1" presStyleIdx="0" presStyleCnt="4"/>
      <dgm:spPr/>
    </dgm:pt>
    <dgm:pt modelId="{04ED92EF-1B4E-42E5-86EE-D59F8545D3FE}" type="pres">
      <dgm:prSet presAssocID="{819EB952-5A14-428B-A8B3-28B223CD4B51}" presName="connectorText" presStyleLbl="sibTrans2D1" presStyleIdx="0" presStyleCnt="4"/>
      <dgm:spPr/>
    </dgm:pt>
    <dgm:pt modelId="{37231A24-B32F-4130-8E3B-20976477676A}" type="pres">
      <dgm:prSet presAssocID="{874BA8F7-1C5D-4687-B53B-19BD2DE17DD9}" presName="node" presStyleLbl="node1" presStyleIdx="1" presStyleCnt="5" custScaleY="183512" custLinFactNeighborX="-13226">
        <dgm:presLayoutVars>
          <dgm:bulletEnabled val="1"/>
        </dgm:presLayoutVars>
      </dgm:prSet>
      <dgm:spPr/>
    </dgm:pt>
    <dgm:pt modelId="{A9DBE390-B54B-4954-A178-E0390F000798}" type="pres">
      <dgm:prSet presAssocID="{5D7F67BC-B64D-4BAE-B5DF-6A6A57FF4703}" presName="sibTrans" presStyleLbl="sibTrans2D1" presStyleIdx="1" presStyleCnt="4"/>
      <dgm:spPr/>
    </dgm:pt>
    <dgm:pt modelId="{B54E4DCF-02E1-4B58-A01B-694693830AAD}" type="pres">
      <dgm:prSet presAssocID="{5D7F67BC-B64D-4BAE-B5DF-6A6A57FF4703}" presName="connectorText" presStyleLbl="sibTrans2D1" presStyleIdx="1" presStyleCnt="4"/>
      <dgm:spPr/>
    </dgm:pt>
    <dgm:pt modelId="{4AFF89BE-F819-492D-AE1F-1CC55FAABD12}" type="pres">
      <dgm:prSet presAssocID="{F37E401F-BEA7-4C06-9467-D9868D0B8E4B}" presName="node" presStyleLbl="node1" presStyleIdx="2" presStyleCnt="5" custScaleY="206451" custLinFactNeighborX="-25699">
        <dgm:presLayoutVars>
          <dgm:bulletEnabled val="1"/>
        </dgm:presLayoutVars>
      </dgm:prSet>
      <dgm:spPr/>
    </dgm:pt>
    <dgm:pt modelId="{7DD68AA4-FA44-4646-8DBE-2907180FB588}" type="pres">
      <dgm:prSet presAssocID="{CDAA59DF-0140-431C-A4D5-892F1DF98DDF}" presName="sibTrans" presStyleLbl="sibTrans2D1" presStyleIdx="2" presStyleCnt="4"/>
      <dgm:spPr/>
    </dgm:pt>
    <dgm:pt modelId="{D781E17B-C3A9-443B-A518-9944F670F74A}" type="pres">
      <dgm:prSet presAssocID="{CDAA59DF-0140-431C-A4D5-892F1DF98DDF}" presName="connectorText" presStyleLbl="sibTrans2D1" presStyleIdx="2" presStyleCnt="4"/>
      <dgm:spPr/>
    </dgm:pt>
    <dgm:pt modelId="{6B0B18CE-EE15-4CEC-9821-8D51EFB8BACE}" type="pres">
      <dgm:prSet presAssocID="{744E2065-E961-4342-88CB-00798D6FD874}" presName="node" presStyleLbl="node1" presStyleIdx="3" presStyleCnt="5" custScaleY="206451" custLinFactNeighborX="-34946">
        <dgm:presLayoutVars>
          <dgm:bulletEnabled val="1"/>
        </dgm:presLayoutVars>
      </dgm:prSet>
      <dgm:spPr/>
    </dgm:pt>
    <dgm:pt modelId="{206FC09E-B7ED-4A13-B11A-1E2441F8B660}" type="pres">
      <dgm:prSet presAssocID="{B19420DE-C13E-4B8D-9277-83D9BB622C69}" presName="sibTrans" presStyleLbl="sibTrans2D1" presStyleIdx="3" presStyleCnt="4"/>
      <dgm:spPr/>
    </dgm:pt>
    <dgm:pt modelId="{4A608F8B-18FB-49AE-BCAE-17749FCB415D}" type="pres">
      <dgm:prSet presAssocID="{B19420DE-C13E-4B8D-9277-83D9BB622C69}" presName="connectorText" presStyleLbl="sibTrans2D1" presStyleIdx="3" presStyleCnt="4"/>
      <dgm:spPr/>
    </dgm:pt>
    <dgm:pt modelId="{97C32940-0CEA-4559-AA19-FE7276BB8C9F}" type="pres">
      <dgm:prSet presAssocID="{A4377A7B-6ABF-4D12-8BAB-ECDBCAD2F526}" presName="node" presStyleLbl="node1" presStyleIdx="4" presStyleCnt="5" custScaleY="206451" custLinFactNeighborX="-47849">
        <dgm:presLayoutVars>
          <dgm:bulletEnabled val="1"/>
        </dgm:presLayoutVars>
      </dgm:prSet>
      <dgm:spPr/>
    </dgm:pt>
  </dgm:ptLst>
  <dgm:cxnLst>
    <dgm:cxn modelId="{D5A70B02-3F81-4703-BA57-91F2F74DF165}" srcId="{BE3A2615-FAE2-4B6C-8F42-543DEDA09DFB}" destId="{744E2065-E961-4342-88CB-00798D6FD874}" srcOrd="3" destOrd="0" parTransId="{4BA4F612-FB17-4629-A86B-A99532FC44AD}" sibTransId="{B19420DE-C13E-4B8D-9277-83D9BB622C69}"/>
    <dgm:cxn modelId="{8FBFAB05-C4AD-42A8-B1F7-BE89DF5123F6}" type="presOf" srcId="{B19420DE-C13E-4B8D-9277-83D9BB622C69}" destId="{4A608F8B-18FB-49AE-BCAE-17749FCB415D}" srcOrd="1" destOrd="0" presId="urn:microsoft.com/office/officeart/2005/8/layout/process5"/>
    <dgm:cxn modelId="{00B8F433-87F8-451F-904D-DEB86581B89E}" type="presOf" srcId="{C4E717C6-E488-45BD-BD6E-4224FD1B2545}" destId="{E3B3C23D-C761-4994-9F17-4A689D638A47}" srcOrd="0" destOrd="0" presId="urn:microsoft.com/office/officeart/2005/8/layout/process5"/>
    <dgm:cxn modelId="{5D9E6238-F1B9-4041-BD59-F893170DF1F7}" type="presOf" srcId="{819EB952-5A14-428B-A8B3-28B223CD4B51}" destId="{E4069341-B3AF-4AC8-8F47-EB1F9A719FE0}" srcOrd="0" destOrd="0" presId="urn:microsoft.com/office/officeart/2005/8/layout/process5"/>
    <dgm:cxn modelId="{5FBFA95B-B63D-416F-BF21-05DEDD36C28D}" type="presOf" srcId="{874BA8F7-1C5D-4687-B53B-19BD2DE17DD9}" destId="{37231A24-B32F-4130-8E3B-20976477676A}" srcOrd="0" destOrd="0" presId="urn:microsoft.com/office/officeart/2005/8/layout/process5"/>
    <dgm:cxn modelId="{AAA3B461-ECB4-4C72-94CB-356EAC05BC42}" type="presOf" srcId="{819EB952-5A14-428B-A8B3-28B223CD4B51}" destId="{04ED92EF-1B4E-42E5-86EE-D59F8545D3FE}" srcOrd="1" destOrd="0" presId="urn:microsoft.com/office/officeart/2005/8/layout/process5"/>
    <dgm:cxn modelId="{D9FFC968-5A6B-4B80-8443-C11924D4379A}" type="presOf" srcId="{BE3A2615-FAE2-4B6C-8F42-543DEDA09DFB}" destId="{EBB34009-9C61-40A9-9E6B-F96D0236C823}" srcOrd="0" destOrd="0" presId="urn:microsoft.com/office/officeart/2005/8/layout/process5"/>
    <dgm:cxn modelId="{3098A04F-B15C-49C3-BDB8-27A58EDC4587}" srcId="{BE3A2615-FAE2-4B6C-8F42-543DEDA09DFB}" destId="{874BA8F7-1C5D-4687-B53B-19BD2DE17DD9}" srcOrd="1" destOrd="0" parTransId="{EE76E8A4-8DB1-42B5-AC4B-BD7AA17E8A8E}" sibTransId="{5D7F67BC-B64D-4BAE-B5DF-6A6A57FF4703}"/>
    <dgm:cxn modelId="{7CCF9B72-B56B-4A4F-9F56-576CA8CEF7AB}" type="presOf" srcId="{CDAA59DF-0140-431C-A4D5-892F1DF98DDF}" destId="{D781E17B-C3A9-443B-A518-9944F670F74A}" srcOrd="1" destOrd="0" presId="urn:microsoft.com/office/officeart/2005/8/layout/process5"/>
    <dgm:cxn modelId="{D5FE4582-368A-4904-8071-747ECA735623}" type="presOf" srcId="{A4377A7B-6ABF-4D12-8BAB-ECDBCAD2F526}" destId="{97C32940-0CEA-4559-AA19-FE7276BB8C9F}" srcOrd="0" destOrd="0" presId="urn:microsoft.com/office/officeart/2005/8/layout/process5"/>
    <dgm:cxn modelId="{8D37CA97-D0A0-4B43-B9D4-2057223D70BE}" srcId="{BE3A2615-FAE2-4B6C-8F42-543DEDA09DFB}" destId="{F37E401F-BEA7-4C06-9467-D9868D0B8E4B}" srcOrd="2" destOrd="0" parTransId="{753B5655-441F-4C85-9EA5-89D89F2346BB}" sibTransId="{CDAA59DF-0140-431C-A4D5-892F1DF98DDF}"/>
    <dgm:cxn modelId="{73DF6CAA-475F-46AC-AF33-BD9A93FC69FA}" srcId="{BE3A2615-FAE2-4B6C-8F42-543DEDA09DFB}" destId="{A4377A7B-6ABF-4D12-8BAB-ECDBCAD2F526}" srcOrd="4" destOrd="0" parTransId="{2765EBB3-C9BF-48B5-A84E-2A81B69275AF}" sibTransId="{0E3BF46B-EF1B-4D9A-B01A-A0EB49995775}"/>
    <dgm:cxn modelId="{2A4A2FBC-2872-4521-983F-EC4B3B102D62}" type="presOf" srcId="{B19420DE-C13E-4B8D-9277-83D9BB622C69}" destId="{206FC09E-B7ED-4A13-B11A-1E2441F8B660}" srcOrd="0" destOrd="0" presId="urn:microsoft.com/office/officeart/2005/8/layout/process5"/>
    <dgm:cxn modelId="{C7CBA6CE-3685-4ECF-98B3-E6979B3E7105}" type="presOf" srcId="{F37E401F-BEA7-4C06-9467-D9868D0B8E4B}" destId="{4AFF89BE-F819-492D-AE1F-1CC55FAABD12}" srcOrd="0" destOrd="0" presId="urn:microsoft.com/office/officeart/2005/8/layout/process5"/>
    <dgm:cxn modelId="{D97DBBDE-C3C1-499E-8610-427A2D92D192}" type="presOf" srcId="{CDAA59DF-0140-431C-A4D5-892F1DF98DDF}" destId="{7DD68AA4-FA44-4646-8DBE-2907180FB588}" srcOrd="0" destOrd="0" presId="urn:microsoft.com/office/officeart/2005/8/layout/process5"/>
    <dgm:cxn modelId="{C024EBE1-66D6-4A21-B0EA-C03443EFEFE0}" type="presOf" srcId="{5D7F67BC-B64D-4BAE-B5DF-6A6A57FF4703}" destId="{A9DBE390-B54B-4954-A178-E0390F000798}" srcOrd="0" destOrd="0" presId="urn:microsoft.com/office/officeart/2005/8/layout/process5"/>
    <dgm:cxn modelId="{5CBCE7F5-9AC9-4813-A8F6-955646E51335}" srcId="{BE3A2615-FAE2-4B6C-8F42-543DEDA09DFB}" destId="{C4E717C6-E488-45BD-BD6E-4224FD1B2545}" srcOrd="0" destOrd="0" parTransId="{FD3798D3-5588-4BF6-B3FA-17644140F181}" sibTransId="{819EB952-5A14-428B-A8B3-28B223CD4B51}"/>
    <dgm:cxn modelId="{F9C5EDF6-2DCE-4460-B4EC-0037B1F31460}" type="presOf" srcId="{744E2065-E961-4342-88CB-00798D6FD874}" destId="{6B0B18CE-EE15-4CEC-9821-8D51EFB8BACE}" srcOrd="0" destOrd="0" presId="urn:microsoft.com/office/officeart/2005/8/layout/process5"/>
    <dgm:cxn modelId="{0C5202FF-743B-42D6-A5AE-A552EE4EF715}" type="presOf" srcId="{5D7F67BC-B64D-4BAE-B5DF-6A6A57FF4703}" destId="{B54E4DCF-02E1-4B58-A01B-694693830AAD}" srcOrd="1" destOrd="0" presId="urn:microsoft.com/office/officeart/2005/8/layout/process5"/>
    <dgm:cxn modelId="{23A065CE-51B5-4A9B-A224-4E514AE7A699}" type="presParOf" srcId="{EBB34009-9C61-40A9-9E6B-F96D0236C823}" destId="{E3B3C23D-C761-4994-9F17-4A689D638A47}" srcOrd="0" destOrd="0" presId="urn:microsoft.com/office/officeart/2005/8/layout/process5"/>
    <dgm:cxn modelId="{F9D5B54E-7844-4620-BA68-2AA7724691F9}" type="presParOf" srcId="{EBB34009-9C61-40A9-9E6B-F96D0236C823}" destId="{E4069341-B3AF-4AC8-8F47-EB1F9A719FE0}" srcOrd="1" destOrd="0" presId="urn:microsoft.com/office/officeart/2005/8/layout/process5"/>
    <dgm:cxn modelId="{21696E30-AE64-4744-ADD9-DFCC46875CA0}" type="presParOf" srcId="{E4069341-B3AF-4AC8-8F47-EB1F9A719FE0}" destId="{04ED92EF-1B4E-42E5-86EE-D59F8545D3FE}" srcOrd="0" destOrd="0" presId="urn:microsoft.com/office/officeart/2005/8/layout/process5"/>
    <dgm:cxn modelId="{5D478666-7E3F-40D9-86F8-C2C0D6D74BF0}" type="presParOf" srcId="{EBB34009-9C61-40A9-9E6B-F96D0236C823}" destId="{37231A24-B32F-4130-8E3B-20976477676A}" srcOrd="2" destOrd="0" presId="urn:microsoft.com/office/officeart/2005/8/layout/process5"/>
    <dgm:cxn modelId="{675EE14C-D898-46BE-AE3C-96CD5B1DE05C}" type="presParOf" srcId="{EBB34009-9C61-40A9-9E6B-F96D0236C823}" destId="{A9DBE390-B54B-4954-A178-E0390F000798}" srcOrd="3" destOrd="0" presId="urn:microsoft.com/office/officeart/2005/8/layout/process5"/>
    <dgm:cxn modelId="{915177EE-E084-4E21-AB8B-01B706E22A8F}" type="presParOf" srcId="{A9DBE390-B54B-4954-A178-E0390F000798}" destId="{B54E4DCF-02E1-4B58-A01B-694693830AAD}" srcOrd="0" destOrd="0" presId="urn:microsoft.com/office/officeart/2005/8/layout/process5"/>
    <dgm:cxn modelId="{6CCD7AB6-8572-45DC-AFDA-820ED1761078}" type="presParOf" srcId="{EBB34009-9C61-40A9-9E6B-F96D0236C823}" destId="{4AFF89BE-F819-492D-AE1F-1CC55FAABD12}" srcOrd="4" destOrd="0" presId="urn:microsoft.com/office/officeart/2005/8/layout/process5"/>
    <dgm:cxn modelId="{2F0B80AA-7ECD-4D88-AB65-06EA7975E81A}" type="presParOf" srcId="{EBB34009-9C61-40A9-9E6B-F96D0236C823}" destId="{7DD68AA4-FA44-4646-8DBE-2907180FB588}" srcOrd="5" destOrd="0" presId="urn:microsoft.com/office/officeart/2005/8/layout/process5"/>
    <dgm:cxn modelId="{C2DF6D7E-2051-47D3-A91F-D3C9D3EDE17E}" type="presParOf" srcId="{7DD68AA4-FA44-4646-8DBE-2907180FB588}" destId="{D781E17B-C3A9-443B-A518-9944F670F74A}" srcOrd="0" destOrd="0" presId="urn:microsoft.com/office/officeart/2005/8/layout/process5"/>
    <dgm:cxn modelId="{E294ACEC-3F74-4BA2-8C0E-3375967D7EFF}" type="presParOf" srcId="{EBB34009-9C61-40A9-9E6B-F96D0236C823}" destId="{6B0B18CE-EE15-4CEC-9821-8D51EFB8BACE}" srcOrd="6" destOrd="0" presId="urn:microsoft.com/office/officeart/2005/8/layout/process5"/>
    <dgm:cxn modelId="{44A9BE9F-793D-49A3-8CCF-0A69910B4155}" type="presParOf" srcId="{EBB34009-9C61-40A9-9E6B-F96D0236C823}" destId="{206FC09E-B7ED-4A13-B11A-1E2441F8B660}" srcOrd="7" destOrd="0" presId="urn:microsoft.com/office/officeart/2005/8/layout/process5"/>
    <dgm:cxn modelId="{16EB6F9D-4AC0-4022-B104-D27B34D4A345}" type="presParOf" srcId="{206FC09E-B7ED-4A13-B11A-1E2441F8B660}" destId="{4A608F8B-18FB-49AE-BCAE-17749FCB415D}" srcOrd="0" destOrd="0" presId="urn:microsoft.com/office/officeart/2005/8/layout/process5"/>
    <dgm:cxn modelId="{FA18822B-CF54-49FD-B7EF-40F37BF09838}" type="presParOf" srcId="{EBB34009-9C61-40A9-9E6B-F96D0236C823}" destId="{97C32940-0CEA-4559-AA19-FE7276BB8C9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3C23D-C761-4994-9F17-4A689D638A47}">
      <dsp:nvSpPr>
        <dsp:cNvPr id="0" name=""/>
        <dsp:cNvSpPr/>
      </dsp:nvSpPr>
      <dsp:spPr>
        <a:xfrm>
          <a:off x="5208" y="482602"/>
          <a:ext cx="1614785" cy="17779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Project selection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Early coordination</a:t>
          </a:r>
        </a:p>
      </dsp:txBody>
      <dsp:txXfrm>
        <a:off x="52503" y="529897"/>
        <a:ext cx="1520195" cy="1683404"/>
      </dsp:txXfrm>
    </dsp:sp>
    <dsp:sp modelId="{E4069341-B3AF-4AC8-8F47-EB1F9A719FE0}">
      <dsp:nvSpPr>
        <dsp:cNvPr id="0" name=""/>
        <dsp:cNvSpPr/>
      </dsp:nvSpPr>
      <dsp:spPr>
        <a:xfrm>
          <a:off x="1715109" y="1171366"/>
          <a:ext cx="229141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715109" y="1251459"/>
        <a:ext cx="160399" cy="240280"/>
      </dsp:txXfrm>
    </dsp:sp>
    <dsp:sp modelId="{37231A24-B32F-4130-8E3B-20976477676A}">
      <dsp:nvSpPr>
        <dsp:cNvPr id="0" name=""/>
        <dsp:cNvSpPr/>
      </dsp:nvSpPr>
      <dsp:spPr>
        <a:xfrm>
          <a:off x="2052336" y="482602"/>
          <a:ext cx="1614785" cy="17779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Environmental phase begins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Purpose &amp; Need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Develop alternatives</a:t>
          </a:r>
        </a:p>
      </dsp:txBody>
      <dsp:txXfrm>
        <a:off x="2099631" y="529897"/>
        <a:ext cx="1520195" cy="1683404"/>
      </dsp:txXfrm>
    </dsp:sp>
    <dsp:sp modelId="{A9DBE390-B54B-4954-A178-E0390F000798}">
      <dsp:nvSpPr>
        <dsp:cNvPr id="0" name=""/>
        <dsp:cNvSpPr/>
      </dsp:nvSpPr>
      <dsp:spPr>
        <a:xfrm>
          <a:off x="3764912" y="1171366"/>
          <a:ext cx="235586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3764912" y="1251459"/>
        <a:ext cx="164910" cy="240280"/>
      </dsp:txXfrm>
    </dsp:sp>
    <dsp:sp modelId="{4AFF89BE-F819-492D-AE1F-1CC55FAABD12}">
      <dsp:nvSpPr>
        <dsp:cNvPr id="0" name=""/>
        <dsp:cNvSpPr/>
      </dsp:nvSpPr>
      <dsp:spPr>
        <a:xfrm>
          <a:off x="411162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20" baseline="0" dirty="0"/>
            <a:t>Preliminary design phase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20" baseline="0" dirty="0"/>
            <a:t>Release environmental document for public review and comment </a:t>
          </a:r>
        </a:p>
      </dsp:txBody>
      <dsp:txXfrm>
        <a:off x="4158918" y="418772"/>
        <a:ext cx="1520195" cy="1905654"/>
      </dsp:txXfrm>
    </dsp:sp>
    <dsp:sp modelId="{7DD68AA4-FA44-4646-8DBE-2907180FB588}">
      <dsp:nvSpPr>
        <dsp:cNvPr id="0" name=""/>
        <dsp:cNvSpPr/>
      </dsp:nvSpPr>
      <dsp:spPr>
        <a:xfrm>
          <a:off x="5835659" y="1171366"/>
          <a:ext cx="26319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835659" y="1251459"/>
        <a:ext cx="184237" cy="240280"/>
      </dsp:txXfrm>
    </dsp:sp>
    <dsp:sp modelId="{6B0B18CE-EE15-4CEC-9821-8D51EFB8BACE}">
      <dsp:nvSpPr>
        <dsp:cNvPr id="0" name=""/>
        <dsp:cNvSpPr/>
      </dsp:nvSpPr>
      <dsp:spPr>
        <a:xfrm>
          <a:off x="622300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Additional work to finalize environmental document and project design </a:t>
          </a:r>
        </a:p>
      </dsp:txBody>
      <dsp:txXfrm>
        <a:off x="6270298" y="418772"/>
        <a:ext cx="1520195" cy="1905654"/>
      </dsp:txXfrm>
    </dsp:sp>
    <dsp:sp modelId="{206FC09E-B7ED-4A13-B11A-1E2441F8B660}">
      <dsp:nvSpPr>
        <dsp:cNvPr id="0" name=""/>
        <dsp:cNvSpPr/>
      </dsp:nvSpPr>
      <dsp:spPr>
        <a:xfrm>
          <a:off x="7934051" y="1171366"/>
          <a:ext cx="23190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7934051" y="1251459"/>
        <a:ext cx="162334" cy="240280"/>
      </dsp:txXfrm>
    </dsp:sp>
    <dsp:sp modelId="{97C32940-0CEA-4559-AA19-FE7276BB8C9F}">
      <dsp:nvSpPr>
        <dsp:cNvPr id="0" name=""/>
        <dsp:cNvSpPr/>
      </dsp:nvSpPr>
      <dsp:spPr>
        <a:xfrm>
          <a:off x="8275347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Real estate acquisition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Construction   </a:t>
          </a:r>
        </a:p>
      </dsp:txBody>
      <dsp:txXfrm>
        <a:off x="8322642" y="418772"/>
        <a:ext cx="1520195" cy="190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B7D8CD31-DE92-4D64-BD1C-30C4A637E335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4782AC-5042-4B9F-B18D-A48F4884EF7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932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8B2AEF87-254E-4F99-A630-818954CF7626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147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45E6A2-29DD-456D-9DB3-AC2FED68764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4147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486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8236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34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178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027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0049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833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118872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B3F3-9C75-4B7B-A2DA-48A48710FED2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F56BB-F284-45AB-8905-C100142D8F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480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791200" cy="52578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9C32-7161-4F46-BFB7-6F3595BE6586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189B3-7280-4858-A849-F123FE9B7AF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38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A50-5EDF-4291-B611-BC0A06523A8A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75A3-98A6-476C-A07A-A9559F010CE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612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7EC-570E-4D78-92AA-9BFCFC9DC30C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74F3-93AC-4F5B-A53C-B7F9EE84DB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411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0B1D-D65D-457A-9485-011B6DF16E6F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2B978-46FD-44B7-873B-B5B2B8A66EF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27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0B1D-D65D-457A-9485-011B6DF16E6F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2B978-46FD-44B7-873B-B5B2B8A66EF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919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21AC-F0F2-42AA-8235-25798F4E6EFF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03C44-1EDD-4768-B342-26B200AB4D1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093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11887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 (Calibri Light 28)</a:t>
            </a:r>
          </a:p>
          <a:p>
            <a:pPr lvl="1"/>
            <a:r>
              <a:rPr lang="en-US" altLang="en-US"/>
              <a:t>Second level (Calibri Light 24)</a:t>
            </a:r>
          </a:p>
          <a:p>
            <a:pPr lvl="2"/>
            <a:r>
              <a:rPr lang="en-US" altLang="en-US"/>
              <a:t>Third level (Calibri Light 20)</a:t>
            </a:r>
          </a:p>
          <a:p>
            <a:pPr lvl="3"/>
            <a:r>
              <a:rPr lang="en-US" altLang="en-US"/>
              <a:t>Fourth level (Calibri Light 16)</a:t>
            </a:r>
          </a:p>
          <a:p>
            <a:pPr lvl="4"/>
            <a:r>
              <a:rPr lang="en-US" altLang="en-US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E35ECE-9946-417C-B6CA-4D936ABBBC76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D96B05C-3E0B-4E27-83DB-C80B2AED8C1D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4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8F929A-380E-479A-B212-948A94A20121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DC9405E-E720-4331-94AE-2B3749B3FB15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1181100" y="1123950"/>
            <a:ext cx="9829800" cy="4610100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81471E-BD94-4899-96A2-9E92C5E5A74D}" type="datetimeFigureOut">
              <a:rPr lang="en-US"/>
              <a:pPr>
                <a:defRPr/>
              </a:pPr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FDF70BC-DD4C-4E35-AAEA-90C81434FD0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hwa.dot.gov/real_estate/uniform_act/acquisition/real_property.cfm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gpeterson@sehinc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95800"/>
            <a:ext cx="12192000" cy="2209800"/>
          </a:xfrm>
        </p:spPr>
        <p:txBody>
          <a:bodyPr/>
          <a:lstStyle/>
          <a:p>
            <a:r>
              <a:rPr lang="en-US" sz="3600" dirty="0"/>
              <a:t>4</a:t>
            </a:r>
            <a:r>
              <a:rPr lang="en-US" sz="3600" baseline="30000" dirty="0"/>
              <a:t>th</a:t>
            </a:r>
            <a:r>
              <a:rPr lang="en-US" sz="3600" dirty="0"/>
              <a:t> Street and O’Brien Street </a:t>
            </a:r>
            <a:br>
              <a:rPr lang="en-US" sz="3600" dirty="0"/>
            </a:br>
            <a:r>
              <a:rPr lang="en-US" sz="3600" dirty="0"/>
              <a:t>Intersection Improvements</a:t>
            </a:r>
            <a:br>
              <a:rPr lang="en-US" sz="3200" dirty="0"/>
            </a:br>
            <a:r>
              <a:rPr lang="en-US" sz="3200" dirty="0"/>
              <a:t>DES. 1703015</a:t>
            </a:r>
            <a:br>
              <a:rPr lang="en-US" sz="4000" dirty="0"/>
            </a:br>
            <a:r>
              <a:rPr lang="en-US" sz="3200" dirty="0"/>
              <a:t>Seymour, Jackson County</a:t>
            </a:r>
            <a:br>
              <a:rPr lang="en-US" sz="3200" b="0" dirty="0"/>
            </a:br>
            <a:br>
              <a:rPr lang="en-US" sz="2600" b="0" dirty="0"/>
            </a:br>
            <a:br>
              <a:rPr lang="en-US" sz="2600" b="0" dirty="0"/>
            </a:br>
            <a:br>
              <a:rPr lang="en-US" sz="2600" b="0" dirty="0"/>
            </a:br>
            <a:r>
              <a:rPr lang="en-US" sz="2600" b="1" dirty="0"/>
              <a:t>Indiana Department of Transportation</a:t>
            </a:r>
            <a:br>
              <a:rPr lang="en-US" sz="2600" b="1" dirty="0"/>
            </a:br>
            <a:r>
              <a:rPr lang="en-US" sz="2600" dirty="0"/>
              <a:t>Wednesday, September 1</a:t>
            </a:r>
            <a:br>
              <a:rPr lang="en-US" sz="2600" dirty="0"/>
            </a:br>
            <a:r>
              <a:rPr lang="en-US" sz="2600" dirty="0"/>
              <a:t>6:00 pm</a:t>
            </a:r>
            <a:br>
              <a:rPr lang="en-US" sz="2600" dirty="0"/>
            </a:br>
            <a:r>
              <a:rPr lang="en-US" sz="2600" dirty="0"/>
              <a:t>City of Seymour Police Station</a:t>
            </a:r>
            <a:br>
              <a:rPr lang="en-US" sz="2600" dirty="0"/>
            </a:br>
            <a:br>
              <a:rPr lang="en-US" sz="3200" b="0" dirty="0"/>
            </a:br>
            <a:endParaRPr lang="en-US" sz="4000" b="0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933DEEBE-55B9-484A-9EBC-A92EFE63D714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11887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Welcome to the Public Hearing</a:t>
            </a:r>
          </a:p>
        </p:txBody>
      </p:sp>
    </p:spTree>
    <p:extLst>
      <p:ext uri="{BB962C8B-B14F-4D97-AF65-F5344CB8AC3E}">
        <p14:creationId xmlns:p14="http://schemas.microsoft.com/office/powerpoint/2010/main" val="209732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Proposed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C3C63C-23EF-42F2-B038-534555363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2222" r="2549" b="10001"/>
          <a:stretch/>
        </p:blipFill>
        <p:spPr>
          <a:xfrm>
            <a:off x="6477000" y="199736"/>
            <a:ext cx="5562600" cy="665826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2602A1A-A9D7-415B-8DC4-C0A71ECA3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/>
          <a:lstStyle/>
          <a:p>
            <a:pPr marL="0" indent="0" algn="l">
              <a:buNone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Mini Roundabout</a:t>
            </a:r>
          </a:p>
          <a:p>
            <a:pPr marL="0" indent="0" algn="l">
              <a:buNone/>
            </a:pPr>
            <a:r>
              <a:rPr lang="en-US" sz="1800" dirty="0">
                <a:latin typeface="Arial" panose="020B0604020202020204" pitchFamily="34" charset="0"/>
              </a:rPr>
              <a:t>Sidewalks</a:t>
            </a:r>
          </a:p>
          <a:p>
            <a:pPr marL="0" indent="0" algn="l">
              <a:buNone/>
            </a:pPr>
            <a:r>
              <a:rPr lang="en-US" sz="1800" dirty="0">
                <a:latin typeface="Arial" panose="020B0604020202020204" pitchFamily="34" charset="0"/>
              </a:rPr>
              <a:t>Bike Lanes</a:t>
            </a:r>
          </a:p>
          <a:p>
            <a:pPr marL="0" indent="0" algn="l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9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Maintenance of Traffic – Bike and Pedestrian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598D8B-BA55-4B00-9859-6A97A570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16538" r="23750" b="3846"/>
          <a:stretch/>
        </p:blipFill>
        <p:spPr>
          <a:xfrm>
            <a:off x="2552700" y="1143000"/>
            <a:ext cx="7086600" cy="55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2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Maintenance of Traffic – Vehicle</a:t>
            </a:r>
          </a:p>
        </p:txBody>
      </p:sp>
      <p:pic>
        <p:nvPicPr>
          <p:cNvPr id="20" name="Picture 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5C01DAC5-84F7-4661-A540-F161F7372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0" y="990600"/>
            <a:ext cx="989214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Maintenance of Traffic – Vehicle</a:t>
            </a:r>
          </a:p>
        </p:txBody>
      </p:sp>
      <p:pic>
        <p:nvPicPr>
          <p:cNvPr id="23" name="Picture 22" descr="Diagram, engineering drawing&#10;&#10;Description automatically generated">
            <a:extLst>
              <a:ext uri="{FF2B5EF4-FFF2-40B4-BE49-F238E27FC236}">
                <a16:creationId xmlns:a16="http://schemas.microsoft.com/office/drawing/2014/main" id="{B6563ED9-B531-4EE7-80F6-0A0278C2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0" y="914400"/>
            <a:ext cx="989214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Land Acquisition Process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2602A1A-A9D7-415B-8DC4-C0A71ECA3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972800" cy="5257800"/>
          </a:xfrm>
        </p:spPr>
        <p:txBody>
          <a:bodyPr/>
          <a:lstStyle/>
          <a:p>
            <a:r>
              <a:rPr lang="en-US" sz="2400" b="0" i="0" u="none" strike="noStrike" baseline="0" dirty="0">
                <a:latin typeface="Arial" panose="020B0604020202020204" pitchFamily="34" charset="0"/>
              </a:rPr>
              <a:t>New permanent right-of-way acquisition anticipated</a:t>
            </a:r>
          </a:p>
          <a:p>
            <a:endParaRPr lang="en-US" sz="2400" b="0" i="0" u="none" strike="noStrike" baseline="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One relocation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Land acquisition process must follow the Uniform Act of 1970 which requires offer for just compensation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The brochure that explains process can be found at </a:t>
            </a:r>
            <a:r>
              <a:rPr lang="en-US" sz="2300" dirty="0">
                <a:latin typeface="Arial" panose="020B0604020202020204" pitchFamily="34" charset="0"/>
                <a:hlinkClick r:id="rId2"/>
              </a:rPr>
              <a:t>https://www.fhwa.dot.gov/real_estate/uniform_act/acquisition/real_property.cfm</a:t>
            </a:r>
            <a:r>
              <a:rPr lang="en-US" sz="2300" dirty="0">
                <a:latin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</a:rPr>
              <a:t>and at the sign in table at the in-person Public Hearing.</a:t>
            </a:r>
            <a:endParaRPr lang="en-US" sz="2400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844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Right-of-Way Requirements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2602A1A-A9D7-415B-8DC4-C0A71ECA3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/>
          <a:lstStyle/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0.298 Acres of Permanent Right-of-Way</a:t>
            </a:r>
          </a:p>
          <a:p>
            <a:r>
              <a:rPr lang="en-US" sz="1800" dirty="0">
                <a:latin typeface="Arial" panose="020B0604020202020204" pitchFamily="34" charset="0"/>
              </a:rPr>
              <a:t>0.044 Acres of Temporary Right-of-Way</a:t>
            </a:r>
            <a:endParaRPr lang="en-US" sz="1800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89AF2-7881-4521-9CD5-855C6A338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47692" r="8125" b="30384"/>
          <a:stretch/>
        </p:blipFill>
        <p:spPr>
          <a:xfrm>
            <a:off x="8077200" y="1752600"/>
            <a:ext cx="2819400" cy="1275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73A00-892E-4CEE-A42F-5B97BCB00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00" t="49862" r="31874" b="15095"/>
          <a:stretch/>
        </p:blipFill>
        <p:spPr>
          <a:xfrm>
            <a:off x="136740" y="1752600"/>
            <a:ext cx="775658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0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Alternatives Considered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2602A1A-A9D7-415B-8DC4-C0A71ECA3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/>
          <a:lstStyle/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No Build</a:t>
            </a:r>
          </a:p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Traditional Circular Roundabout</a:t>
            </a:r>
          </a:p>
          <a:p>
            <a:r>
              <a:rPr lang="en-US" sz="1800" dirty="0">
                <a:latin typeface="Arial" panose="020B0604020202020204" pitchFamily="34" charset="0"/>
              </a:rPr>
              <a:t>Peanut Roundabout</a:t>
            </a:r>
          </a:p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Signalized Intersection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30F48-FD6F-401C-8579-EFD4ACC2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2" t="24614" r="24998" b="14232"/>
          <a:stretch/>
        </p:blipFill>
        <p:spPr>
          <a:xfrm>
            <a:off x="6248400" y="891931"/>
            <a:ext cx="3733800" cy="2537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4A7D9C-1FD5-41A4-9183-2D58C3FAA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5" t="23462" r="27500" b="13313"/>
          <a:stretch/>
        </p:blipFill>
        <p:spPr>
          <a:xfrm>
            <a:off x="8225093" y="3675195"/>
            <a:ext cx="3843795" cy="2885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E7338B-4266-40A3-B638-E79CF8D01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0" t="25770" r="31250" b="15385"/>
          <a:stretch/>
        </p:blipFill>
        <p:spPr>
          <a:xfrm>
            <a:off x="4267200" y="3675194"/>
            <a:ext cx="3733800" cy="28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5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/>
              <a:t>NEPA Environmental Process 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lvl="1" indent="0" algn="just" eaLnBrk="1" fontAlgn="auto" hangingPunct="1">
              <a:spcAft>
                <a:spcPts val="0"/>
              </a:spcAft>
              <a:buClr>
                <a:srgbClr val="3333CC"/>
              </a:buClr>
              <a:buFont typeface="Arial" panose="020B0604020202020204" pitchFamily="34" charset="0"/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National Environmental Policy Act (NEPA) </a:t>
            </a:r>
          </a:p>
          <a:p>
            <a:pPr lvl="1" algn="just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Requires INDOT to analyze and evaluate the impacts of a proposed project to the natural and socio-economic environments</a:t>
            </a:r>
          </a:p>
          <a:p>
            <a:pPr marL="457200" lvl="1" indent="0" algn="just" eaLnBrk="1" fontAlgn="auto" hangingPunct="1">
              <a:spcAft>
                <a:spcPts val="0"/>
              </a:spcAft>
              <a:buClr>
                <a:srgbClr val="3333CC"/>
              </a:buClr>
              <a:buFont typeface="Arial" panose="020B0604020202020204" pitchFamily="34" charset="0"/>
              <a:buNone/>
              <a:defRPr/>
            </a:pPr>
            <a:endParaRPr lang="en-US" sz="1900" dirty="0">
              <a:latin typeface="Tahoma" pitchFamily="34" charset="0"/>
              <a:cs typeface="Tahoma" pitchFamily="34" charset="0"/>
            </a:endParaRP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Impacts are analyzed, evaluated, and described in an environmental document</a:t>
            </a:r>
          </a:p>
          <a:p>
            <a:pPr lvl="2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What are the impacts this project might have on the community?</a:t>
            </a:r>
          </a:p>
          <a:p>
            <a:pPr lvl="2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How can impacts be avoided?</a:t>
            </a:r>
          </a:p>
          <a:p>
            <a:pPr lvl="2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Can impacts be minimized?</a:t>
            </a:r>
          </a:p>
          <a:p>
            <a:pPr lvl="2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Mitigation for impacts?</a:t>
            </a:r>
          </a:p>
          <a:p>
            <a:pPr marL="914400" lvl="2" indent="0" eaLnBrk="1" fontAlgn="auto" hangingPunct="1">
              <a:spcAft>
                <a:spcPts val="0"/>
              </a:spcAft>
              <a:buClr>
                <a:srgbClr val="3333CC"/>
              </a:buClr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  </a:t>
            </a:r>
            <a:endParaRPr lang="en-US" sz="1400" dirty="0">
              <a:latin typeface="Tahoma" pitchFamily="34" charset="0"/>
              <a:cs typeface="Tahoma" pitchFamily="34" charset="0"/>
            </a:endParaRPr>
          </a:p>
          <a:p>
            <a:pPr lvl="1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Environmental document released for public involvement</a:t>
            </a:r>
          </a:p>
          <a:p>
            <a:pPr lvl="2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August 1, 2021</a:t>
            </a:r>
          </a:p>
          <a:p>
            <a:pPr lvl="2" eaLnBrk="1" fontAlgn="auto" hangingPunct="1">
              <a:spcAft>
                <a:spcPts val="0"/>
              </a:spcAft>
              <a:buClr>
                <a:srgbClr val="3333CC"/>
              </a:buClr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Available for review at the library and the City of Seymour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11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/>
              <a:t>Environmental Document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Environmental Process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Establish purpose and need 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Develop possible alternatives</a:t>
            </a:r>
          </a:p>
          <a:p>
            <a:pPr lvl="2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The “Do Nothing” alternative is a baseline for comparison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Evaluate and screen alternatives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Identify a preferred alternative </a:t>
            </a:r>
            <a:endParaRPr lang="en-US" sz="8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Solicit public comment on environmental document and preliminary design plan </a:t>
            </a:r>
            <a:endParaRPr lang="en-US" sz="800" dirty="0">
              <a:latin typeface="Tahoma" pitchFamily="34" charset="0"/>
              <a:cs typeface="Tahoma" pitchFamily="34" charset="0"/>
            </a:endParaRP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Address and consider public comment as part of decision-making process 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Finalize and approve environmental document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7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Right-of-way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Streams, wetlands, and other waters</a:t>
            </a:r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Floodplains</a:t>
            </a:r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Endangered species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Farmland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Cultural resources (historic/archaeological) 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Parks and recreational lands (trails)</a:t>
            </a:r>
            <a:endParaRPr lang="en-US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Air quality </a:t>
            </a:r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		       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Noise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Community impacts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Environmental justice 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Hazardous materials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Permits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Mitigation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Public involvement</a:t>
            </a:r>
          </a:p>
          <a:p>
            <a:pPr marL="346075" lvl="1" indent="-346075" eaLnBrk="1" hangingPunct="1">
              <a:buClr>
                <a:srgbClr val="3333CC"/>
              </a:buClr>
              <a:buSzPct val="60000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Commercial development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3316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Examples of Items Evaluated </a:t>
            </a:r>
          </a:p>
        </p:txBody>
      </p:sp>
    </p:spTree>
    <p:extLst>
      <p:ext uri="{BB962C8B-B14F-4D97-AF65-F5344CB8AC3E}">
        <p14:creationId xmlns:p14="http://schemas.microsoft.com/office/powerpoint/2010/main" val="250932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Team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10972800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Indiana Department of Transportation (INDOT)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Chase Schneider, Project Manager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Annie Walker, Communications Director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City of Seymour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Bernie </a:t>
            </a:r>
            <a:r>
              <a:rPr lang="en-US" dirty="0" err="1">
                <a:cs typeface="Tahoma" pitchFamily="34" charset="0"/>
              </a:rPr>
              <a:t>Hauersperger</a:t>
            </a:r>
            <a:r>
              <a:rPr lang="en-US" dirty="0">
                <a:cs typeface="Tahoma" pitchFamily="34" charset="0"/>
              </a:rPr>
              <a:t>, City Engineer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Short Elliott Hendrickson (SEH)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Glenn Peterson, Project Manager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Tom Cicero, Client Service Manager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Scott </a:t>
            </a:r>
            <a:r>
              <a:rPr lang="en-US" dirty="0" err="1">
                <a:cs typeface="Tahoma" pitchFamily="34" charset="0"/>
              </a:rPr>
              <a:t>Hochkin</a:t>
            </a:r>
            <a:r>
              <a:rPr lang="en-US" dirty="0">
                <a:cs typeface="Tahoma" pitchFamily="34" charset="0"/>
              </a:rPr>
              <a:t>, Design Engineer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Nate Day, Environmental Planner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21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/>
              <a:t>Project Development </a:t>
            </a:r>
          </a:p>
        </p:txBody>
      </p:sp>
      <p:graphicFrame>
        <p:nvGraphicFramePr>
          <p:cNvPr id="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659804"/>
              </p:ext>
            </p:extLst>
          </p:nvPr>
        </p:nvGraphicFramePr>
        <p:xfrm>
          <a:off x="762000" y="1600200"/>
          <a:ext cx="106680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4" name="Up Arrow Callout 72"/>
          <p:cNvSpPr>
            <a:spLocks noChangeArrowheads="1"/>
          </p:cNvSpPr>
          <p:nvPr/>
        </p:nvSpPr>
        <p:spPr bwMode="auto">
          <a:xfrm flipH="1">
            <a:off x="4572000" y="4205288"/>
            <a:ext cx="1981200" cy="276225"/>
          </a:xfrm>
          <a:prstGeom prst="upArrowCallout">
            <a:avLst>
              <a:gd name="adj1" fmla="val 23178"/>
              <a:gd name="adj2" fmla="val 0"/>
              <a:gd name="adj3" fmla="val 0"/>
              <a:gd name="adj4" fmla="val 10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Public Hearing</a:t>
            </a:r>
          </a:p>
        </p:txBody>
      </p:sp>
      <p:sp>
        <p:nvSpPr>
          <p:cNvPr id="10245" name="Up Arrow Callout 72"/>
          <p:cNvSpPr>
            <a:spLocks noChangeArrowheads="1"/>
          </p:cNvSpPr>
          <p:nvPr/>
        </p:nvSpPr>
        <p:spPr bwMode="auto">
          <a:xfrm flipH="1">
            <a:off x="7010400" y="4205288"/>
            <a:ext cx="1981200" cy="646112"/>
          </a:xfrm>
          <a:prstGeom prst="upArrowCallout">
            <a:avLst>
              <a:gd name="adj1" fmla="val 23196"/>
              <a:gd name="adj2" fmla="val 0"/>
              <a:gd name="adj3" fmla="val 0"/>
              <a:gd name="adj4" fmla="val 10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Public Involvement – Communicate Project Decision</a:t>
            </a:r>
          </a:p>
        </p:txBody>
      </p:sp>
    </p:spTree>
    <p:extLst>
      <p:ext uri="{BB962C8B-B14F-4D97-AF65-F5344CB8AC3E}">
        <p14:creationId xmlns:p14="http://schemas.microsoft.com/office/powerpoint/2010/main" val="3584092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/>
              <a:t>Anticipated Schedule and Cost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6A1DE0-5DE7-4808-90FC-CC358D94B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29231" r="33750" b="32693"/>
          <a:stretch/>
        </p:blipFill>
        <p:spPr>
          <a:xfrm>
            <a:off x="175967" y="1143000"/>
            <a:ext cx="8815633" cy="3268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EF3260-43FC-4BAA-9D90-C763F275118C}"/>
              </a:ext>
            </a:extLst>
          </p:cNvPr>
          <p:cNvSpPr txBox="1"/>
          <p:nvPr/>
        </p:nvSpPr>
        <p:spPr>
          <a:xfrm>
            <a:off x="381000" y="5075548"/>
            <a:ext cx="1005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The estimated cost fo</a:t>
            </a:r>
            <a:r>
              <a:rPr lang="en-US" dirty="0">
                <a:latin typeface="Arial" panose="020B0604020202020204" pitchFamily="34" charset="0"/>
              </a:rPr>
              <a:t>r this project is </a:t>
            </a:r>
            <a:r>
              <a:rPr lang="en-US" sz="1800" dirty="0">
                <a:latin typeface="Arial" panose="020B0604020202020204" pitchFamily="34" charset="0"/>
              </a:rPr>
              <a:t>$1,578,000 which includes design, land acquisition and 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project includes Federal funding.</a:t>
            </a:r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7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/>
              <a:t>Next Steps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447800"/>
            <a:ext cx="11887200" cy="47244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Public and project stakeholder input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Submit comments by September 16, 2021 via email or in-person at the hearing.</a:t>
            </a:r>
          </a:p>
          <a:p>
            <a:pPr marL="457200" lvl="1" indent="0" eaLnBrk="1" hangingPunct="1">
              <a:buClr>
                <a:srgbClr val="3333CC"/>
              </a:buClr>
              <a:buSzPct val="60000"/>
              <a:buNone/>
              <a:defRPr/>
            </a:pPr>
            <a:endParaRPr lang="en-US" sz="20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buClr>
                <a:srgbClr val="3333CC"/>
              </a:buClr>
              <a:defRPr/>
            </a:pPr>
            <a:r>
              <a:rPr lang="en-US" sz="2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INDOT review and evaluation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All comments are given full consideration during the decision-making process.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Address comments, finalize and approve the environmental document, and complete the project design.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endParaRPr lang="en-US" sz="20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buClr>
                <a:srgbClr val="3333CC"/>
              </a:buClr>
              <a:defRPr/>
            </a:pPr>
            <a:r>
              <a:rPr lang="en-US" sz="2400" b="1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Communicate a decision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INDOT will notify project stakeholders of the decision.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Work through local media, social media outlets; paid legal notice.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cs typeface="Tahoma" pitchFamily="34" charset="0"/>
              </a:rPr>
              <a:t>Make project documents accessible via repositories.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959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023D6B-8DA6-4D17-85D5-D0F9ED7B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05000"/>
            <a:ext cx="5486400" cy="838200"/>
          </a:xfrm>
        </p:spPr>
        <p:txBody>
          <a:bodyPr/>
          <a:lstStyle/>
          <a:p>
            <a:r>
              <a:rPr lang="en-US" sz="7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0793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/>
              <a:t>Submit Public Comments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1887200" cy="4419600"/>
          </a:xfrm>
        </p:spPr>
        <p:txBody>
          <a:bodyPr rtlCol="0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In-Person Public Hearing:</a:t>
            </a:r>
          </a:p>
          <a:p>
            <a:pPr lvl="1" eaLnBrk="1" hangingPunct="1"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Verbal comment session after presentation using microphone</a:t>
            </a:r>
          </a:p>
          <a:p>
            <a:pPr lvl="1" eaLnBrk="1" hangingPunct="1"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Public Comment Form available in information packet</a:t>
            </a:r>
          </a:p>
          <a:p>
            <a:pPr lvl="1" eaLnBrk="1" hangingPunct="1">
              <a:defRPr/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Via e-mail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hlinkClick r:id="rId3"/>
              </a:rPr>
              <a:t>gpeterson@sehinc.com</a:t>
            </a:r>
            <a:endParaRPr lang="en-US" sz="2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457200" lvl="1" indent="0" eaLnBrk="1" hangingPunct="1">
              <a:buNone/>
              <a:defRPr/>
            </a:pPr>
            <a:endParaRPr lang="en-US" dirty="0"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Clr>
                <a:srgbClr val="3333CC"/>
              </a:buClr>
              <a:buSzPct val="60000"/>
              <a:buNone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INDOT respectfully requests comments be submitted by </a:t>
            </a:r>
            <a:r>
              <a:rPr lang="en-US" sz="2000" b="1" u="sng" dirty="0">
                <a:latin typeface="Tahoma" pitchFamily="34" charset="0"/>
                <a:cs typeface="Tahoma" pitchFamily="34" charset="0"/>
              </a:rPr>
              <a:t>September 16, 2021</a:t>
            </a:r>
          </a:p>
          <a:p>
            <a:pPr eaLnBrk="1" hangingPunct="1">
              <a:buClr>
                <a:srgbClr val="3333CC"/>
              </a:buClr>
              <a:buSzPct val="60000"/>
              <a:defRPr/>
            </a:pPr>
            <a:endParaRPr lang="en-US" sz="2000" b="1" dirty="0"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All comments submitted will become part of the public record, and they will be entered into a transcript, reviewed, evaluated, and given full consideration during the decision-making process.</a:t>
            </a:r>
          </a:p>
        </p:txBody>
      </p:sp>
    </p:spTree>
    <p:extLst>
      <p:ext uri="{BB962C8B-B14F-4D97-AF65-F5344CB8AC3E}">
        <p14:creationId xmlns:p14="http://schemas.microsoft.com/office/powerpoint/2010/main" val="53025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Agenda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6477000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Purpose of public hearing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Project Information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Location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Purpose and Need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Proposed Project Improvements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Maintenance of Traffic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Land Acquisition Process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Right-of-Way Requirements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Alternatives Considered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Environmental Process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Anticipated Schedule and Cost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0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Public Hearing Purpose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11277600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Requirement of the National Environmental Policy Act (NEPA)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Opportunity to engage the public in the decision-making process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Solicit comments on the environmental document and design plans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All comments submitted will become part of the public record, and they will be entered into a transcript, reviewed, evaluated, and given full consideration during the decision-making process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9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Public Hearing Process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11277600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Legal notice advertised in </a:t>
            </a:r>
            <a:r>
              <a:rPr lang="en-US" i="1" dirty="0">
                <a:cs typeface="Tahoma" pitchFamily="34" charset="0"/>
              </a:rPr>
              <a:t>The Republic </a:t>
            </a:r>
            <a:r>
              <a:rPr lang="en-US" dirty="0">
                <a:cs typeface="Tahoma" pitchFamily="34" charset="0"/>
              </a:rPr>
              <a:t>newspaper on August 18 and 26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Notice was mailed to adjacent residences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Physical copies of the environmental document available at: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Jackson County Library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City of Seymour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0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/>
              <a:t>Project Stakeholders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6800" y="1295400"/>
            <a:ext cx="6477000" cy="4876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Indiana Department of Transportation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Indiana Division Federal Highway Administration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Jackson County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City of Seymour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Elected and local officials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Residents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Commuters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Businesses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Emergency services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Schools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Churches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Community organizations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8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Location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43BE0A4-3CC7-44D0-9063-E433F5993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3162" r="5752" b="21283"/>
          <a:stretch/>
        </p:blipFill>
        <p:spPr>
          <a:xfrm>
            <a:off x="5029200" y="1068371"/>
            <a:ext cx="6897624" cy="55626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398EEAC-0C4A-42A5-947E-0A287936A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4445" r="75555" b="77778"/>
          <a:stretch/>
        </p:blipFill>
        <p:spPr>
          <a:xfrm>
            <a:off x="152399" y="1066799"/>
            <a:ext cx="4419601" cy="50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2000" b="0" i="0" u="none" strike="noStrike" baseline="0" dirty="0">
                <a:latin typeface="Arial" panose="020B0604020202020204" pitchFamily="34" charset="0"/>
              </a:rPr>
              <a:t>Three transportation </a:t>
            </a:r>
            <a:r>
              <a:rPr lang="en-US" sz="2000" b="1" i="0" u="none" strike="noStrike" baseline="0" dirty="0">
                <a:latin typeface="Arial" panose="020B0604020202020204" pitchFamily="34" charset="0"/>
              </a:rPr>
              <a:t>needs</a:t>
            </a:r>
            <a:r>
              <a:rPr lang="en-US" sz="2000" b="0" i="0" u="none" strike="noStrike" baseline="0" dirty="0">
                <a:latin typeface="Arial" panose="020B0604020202020204" pitchFamily="34" charset="0"/>
              </a:rPr>
              <a:t> have been identified at the O'Brien Street and 4th Street intersection:</a:t>
            </a:r>
          </a:p>
          <a:p>
            <a:pPr marL="0" indent="0" algn="l">
              <a:buNone/>
            </a:pPr>
            <a:endParaRPr lang="en-US" sz="2000" b="0" i="0" u="none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i="0" u="none" strike="noStrike" baseline="0" dirty="0">
                <a:latin typeface="Arial" panose="020B0604020202020204" pitchFamily="34" charset="0"/>
              </a:rPr>
              <a:t>Bike accommodations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b="1" i="0" u="none" strike="noStrike" baseline="0" dirty="0">
                <a:latin typeface="Arial" panose="020B0604020202020204" pitchFamily="34" charset="0"/>
              </a:rPr>
              <a:t>Pedestrian accommodations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b="1" i="0" u="none" strike="noStrike" baseline="0" dirty="0">
                <a:latin typeface="Arial" panose="020B0604020202020204" pitchFamily="34" charset="0"/>
              </a:rPr>
              <a:t>Improved Level of Service (LOS)</a:t>
            </a:r>
            <a:endParaRPr lang="en-US" altLang="en-US" sz="2000" dirty="0"/>
          </a:p>
        </p:txBody>
      </p:sp>
      <p:sp>
        <p:nvSpPr>
          <p:cNvPr id="13316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Purpose and Need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11C6EDE-0851-43C5-8F83-0E59C8D0DA02}"/>
              </a:ext>
            </a:extLst>
          </p:cNvPr>
          <p:cNvSpPr txBox="1">
            <a:spLocks/>
          </p:cNvSpPr>
          <p:nvPr/>
        </p:nvSpPr>
        <p:spPr bwMode="auto">
          <a:xfrm>
            <a:off x="5181600" y="3886200"/>
            <a:ext cx="6172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</a:rPr>
              <a:t>PURPOSE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</a:rPr>
              <a:t>To improve the pedestrian, bike, and motorized vehicle environment at the </a:t>
            </a:r>
            <a:r>
              <a:rPr lang="en-US" sz="2000" dirty="0">
                <a:latin typeface="ArialMT"/>
              </a:rPr>
              <a:t>intersection of O’Brien Street and 4</a:t>
            </a:r>
            <a:r>
              <a:rPr lang="en-US" sz="2000" dirty="0">
                <a:latin typeface="Arial" panose="020B0604020202020204" pitchFamily="34" charset="0"/>
              </a:rPr>
              <a:t>th Street. </a:t>
            </a:r>
            <a:r>
              <a:rPr lang="en-US" sz="2000" dirty="0">
                <a:latin typeface="ArialMT"/>
              </a:rPr>
              <a:t>The project’s target LOS is B.</a:t>
            </a:r>
            <a:endParaRPr lang="en-US" sz="2000" dirty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4360045"/>
      </p:ext>
    </p:extLst>
  </p:cSld>
  <p:clrMapOvr>
    <a:masterClrMapping/>
  </p:clrMapOvr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E813C326-D958-4B52-B23C-AE2A6C217517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2792E1F4-B8D7-4B47-955F-F727972522C6}"/>
    </a:ext>
  </a:extLst>
</a:theme>
</file>

<file path=ppt/theme/theme3.xml><?xml version="1.0" encoding="utf-8"?>
<a:theme xmlns:a="http://schemas.openxmlformats.org/drawingml/2006/main" name="2_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EB3F3A31-7812-43B9-8B10-F338FF510AD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FC98FC76F9A44DB7B8D09E6721F12D" ma:contentTypeVersion="13" ma:contentTypeDescription="Create a new document." ma:contentTypeScope="" ma:versionID="ca94a8a8e553d681514e6129c557ddf0">
  <xsd:schema xmlns:xsd="http://www.w3.org/2001/XMLSchema" xmlns:xs="http://www.w3.org/2001/XMLSchema" xmlns:p="http://schemas.microsoft.com/office/2006/metadata/properties" xmlns:ns3="b1c0eae4-848f-4b12-830b-4bbe4f01eb09" xmlns:ns4="81d60304-a185-49c7-8393-2a4ecbb7ec83" targetNamespace="http://schemas.microsoft.com/office/2006/metadata/properties" ma:root="true" ma:fieldsID="d1e59dd12fd74a24fddb10786e2e3f92" ns3:_="" ns4:_="">
    <xsd:import namespace="b1c0eae4-848f-4b12-830b-4bbe4f01eb09"/>
    <xsd:import namespace="81d60304-a185-49c7-8393-2a4ecbb7ec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0eae4-848f-4b12-830b-4bbe4f01eb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0304-a185-49c7-8393-2a4ecbb7e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BDE10A-2452-4151-A7DD-910EA15CB1CF}">
  <ds:schemaRefs>
    <ds:schemaRef ds:uri="b1c0eae4-848f-4b12-830b-4bbe4f01eb09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81d60304-a185-49c7-8393-2a4ecbb7ec83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960E9CF-1923-4E4C-9C8F-3D321410C0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31997F-A565-4421-BC4F-A0154A53B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c0eae4-848f-4b12-830b-4bbe4f01eb09"/>
    <ds:schemaRef ds:uri="81d60304-a185-49c7-8393-2a4ecbb7ec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NEWINDOTpowerpointMARCH2017</Template>
  <TotalTime>0</TotalTime>
  <Words>873</Words>
  <Application>Microsoft Office PowerPoint</Application>
  <PresentationFormat>Widescreen</PresentationFormat>
  <Paragraphs>179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ArialMT</vt:lpstr>
      <vt:lpstr>Calibri</vt:lpstr>
      <vt:lpstr>Calibri Light</vt:lpstr>
      <vt:lpstr>Tahoma</vt:lpstr>
      <vt:lpstr>INDOT Theme</vt:lpstr>
      <vt:lpstr>1_Title Slide</vt:lpstr>
      <vt:lpstr>2_Blank Slide</vt:lpstr>
      <vt:lpstr>4th Street and O’Brien Street  Intersection Improvements DES. 1703015 Seymour, Jackson County    Indiana Department of Transportation Wednesday, September 1 6:00 pm City of Seymour Police Station  </vt:lpstr>
      <vt:lpstr>Project Team </vt:lpstr>
      <vt:lpstr>Submit Public Comments </vt:lpstr>
      <vt:lpstr>Agenda </vt:lpstr>
      <vt:lpstr>Public Hearing Purpose </vt:lpstr>
      <vt:lpstr>Public Hearing Process </vt:lpstr>
      <vt:lpstr>Project Stakeholders </vt:lpstr>
      <vt:lpstr>Project Location</vt:lpstr>
      <vt:lpstr>Purpose and Need</vt:lpstr>
      <vt:lpstr>Proposed Improvements</vt:lpstr>
      <vt:lpstr>Maintenance of Traffic – Bike and Pedestrian</vt:lpstr>
      <vt:lpstr>Maintenance of Traffic – Vehicle</vt:lpstr>
      <vt:lpstr>Maintenance of Traffic – Vehicle</vt:lpstr>
      <vt:lpstr>Land Acquisition Process</vt:lpstr>
      <vt:lpstr>Right-of-Way Requirements</vt:lpstr>
      <vt:lpstr>Alternatives Considered</vt:lpstr>
      <vt:lpstr>NEPA Environmental Process   </vt:lpstr>
      <vt:lpstr>Environmental Document  </vt:lpstr>
      <vt:lpstr>Examples of Items Evaluated </vt:lpstr>
      <vt:lpstr>Project Development </vt:lpstr>
      <vt:lpstr>Anticipated Schedule and Cost</vt:lpstr>
      <vt:lpstr>Next Steps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S.R. 7 at CR 275 W  (Country Squire Blvd) R-41899 DES. 1592223 Intersection Improvement North Vernon, Jennings County  Indiana Department of Transportation Date Time Location</dc:title>
  <dc:creator/>
  <cp:lastModifiedBy/>
  <cp:revision>3</cp:revision>
  <dcterms:created xsi:type="dcterms:W3CDTF">2017-03-16T13:11:52Z</dcterms:created>
  <dcterms:modified xsi:type="dcterms:W3CDTF">2021-08-25T13:17:33Z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0x01010092FC98FC76F9A44DB7B8D09E6721F12D</vt:lpwstr>
  </property>
</Properties>
</file>